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47"/>
  </p:normalViewPr>
  <p:slideViewPr>
    <p:cSldViewPr snapToGrid="0" snapToObjects="1">
      <p:cViewPr varScale="1">
        <p:scale>
          <a:sx n="111" d="100"/>
          <a:sy n="111" d="100"/>
        </p:scale>
        <p:origin x="240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E8E9E-9778-8848-8968-E0DAAF80AB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FC6994-3B4D-EE43-B67B-3412A1B14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5F97A-D26E-854D-80A2-0C7E43539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022C1-370B-CA42-B0E7-92001F322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D825D-D2C7-CF46-BF6E-939930DC4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328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04E9A-2B0D-0A44-BC4D-F99E60EAB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8E65A4-EA7B-0E43-B62C-3CF890DC98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04B41-8DC9-DF48-A134-065EA518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F72EE-BCEE-464D-B082-0AF03440A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B5FCC-58EF-C347-BDEF-3A5333718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444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1E0822-20F8-9C44-A77E-CFFACEC154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3FCD26-AD70-E642-A45E-C67833B632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CAADF-99A7-D940-9044-7F29C6D2E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B8E24-9F72-1446-BEEB-710792CC3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F0D7A-FEAE-AA43-97B4-C3E467A3D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015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A5509-C0C9-3A46-943C-72C541113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35684-4AA2-5140-B62A-981CCD5C0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1725A-571A-594F-8BAD-4A17263FC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08EE6-B572-6B4B-8B0A-F6C2C4FD6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3EFAF-189D-2C42-83A7-DAFFDDC9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007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F1A4E-984A-D643-807A-2F1FD7D2D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D28EBC-56F0-154B-8426-DD043B9C9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3B549-4B89-BB42-94B3-9605AF192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81E14-4A82-A340-A944-536C37C39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260F0-D406-F546-A33C-A2EDE0D09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596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0C71F-3428-714C-8861-0CEC88AA8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83C6B-C2A0-D645-A4B2-7E7C1A15E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766033-B1A3-474D-86E9-C7F7780134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FC40E0-A1C9-F242-932F-A5128CF53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7C821D-7B2B-E942-A543-BE197EC71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71EC2-4C5B-0C41-A7BB-F4CBFD084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184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56789-6582-404D-A4BF-2B5F006DE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E37B3-470F-0249-A68A-917B95156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B7D37F-40BB-E444-BD8D-D7FBDDC8A1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BAD13D-F241-E444-B9F6-552F90AB94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0EA69E-6E11-2242-94E5-BEA0669008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0943B0-6861-DC4D-A536-920FFDEEA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AC5546-761E-A84E-8227-511D758D3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E04046-B758-4249-9BCB-A1D94273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400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133E8-DC0B-6547-BE0F-6D10E54F7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27E322-E791-D349-8B3E-DED7F0570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764B96-90EA-6F43-93E2-082251B13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57BA5-087F-AE42-A3E6-CB8375738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407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B27B15-83B0-D64E-83E9-B09E3F880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84A317-456D-CE43-829C-61E033F8F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A3EF4-6318-7142-92F5-928DE3A54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57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9521-483C-9B48-85C8-22A4447FB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C15E4-A7D1-664D-B61E-7D90B7819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CBF8A4-77DF-E447-95C9-DDFE3DA16C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34F7B7-0484-0044-818E-71E728CD6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08B9F1-9752-A24C-B576-355D66376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24C41A-B0BC-CD41-9F02-FB437FE01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557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26FD5-A24A-4644-BB44-EB0D2E55E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5E6F23-3759-EE40-A44C-EC71D99A6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A0B8BA-AB11-314E-A645-6E409CE06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8F292-99D9-5142-9F55-661C3EAF2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E19F17-573F-654C-81D0-5F7FAC57F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74666D-A8D9-2740-BC29-17F9157CA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75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471B3E-D2AF-894C-AFB3-5E0B74996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4C48BE-BC20-8A4C-8DD1-1868F61DD0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4F06A-7DBD-A14E-84C8-383EA06057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028681-235B-D044-9CEC-8E0AE4972C5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CD0B4-2AFA-6C44-85B1-9E1D10A33A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2D3D9-419B-6947-B3CC-701E9A690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B91FA-77BE-B14B-8D14-3B2BFE503B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111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569555B-B85E-A34E-B470-51A5D948AC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463793"/>
              </p:ext>
            </p:extLst>
          </p:nvPr>
        </p:nvGraphicFramePr>
        <p:xfrm>
          <a:off x="230095" y="1054608"/>
          <a:ext cx="8501530" cy="54716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627">
                  <a:extLst>
                    <a:ext uri="{9D8B030D-6E8A-4147-A177-3AD203B41FA5}">
                      <a16:colId xmlns:a16="http://schemas.microsoft.com/office/drawing/2014/main" val="2237915459"/>
                    </a:ext>
                  </a:extLst>
                </a:gridCol>
                <a:gridCol w="1020488">
                  <a:extLst>
                    <a:ext uri="{9D8B030D-6E8A-4147-A177-3AD203B41FA5}">
                      <a16:colId xmlns:a16="http://schemas.microsoft.com/office/drawing/2014/main" val="962386520"/>
                    </a:ext>
                  </a:extLst>
                </a:gridCol>
                <a:gridCol w="2929614">
                  <a:extLst>
                    <a:ext uri="{9D8B030D-6E8A-4147-A177-3AD203B41FA5}">
                      <a16:colId xmlns:a16="http://schemas.microsoft.com/office/drawing/2014/main" val="3767466009"/>
                    </a:ext>
                  </a:extLst>
                </a:gridCol>
                <a:gridCol w="1048871">
                  <a:extLst>
                    <a:ext uri="{9D8B030D-6E8A-4147-A177-3AD203B41FA5}">
                      <a16:colId xmlns:a16="http://schemas.microsoft.com/office/drawing/2014/main" val="1281382006"/>
                    </a:ext>
                  </a:extLst>
                </a:gridCol>
                <a:gridCol w="3065930">
                  <a:extLst>
                    <a:ext uri="{9D8B030D-6E8A-4147-A177-3AD203B41FA5}">
                      <a16:colId xmlns:a16="http://schemas.microsoft.com/office/drawing/2014/main" val="3709314463"/>
                    </a:ext>
                  </a:extLst>
                </a:gridCol>
              </a:tblGrid>
              <a:tr h="390836">
                <a:tc>
                  <a:txBody>
                    <a:bodyPr/>
                    <a:lstStyle/>
                    <a:p>
                      <a:r>
                        <a:rPr lang="en-US" dirty="0"/>
                        <a:t>#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DAVID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NetBAS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038716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GO:0060070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canonical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Wnt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signaling pathway (p=4.2e-6, z=4.5)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GO:0060070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canonical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Wnt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signaling pathway (z=17.0)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154617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GO:0006099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tricarboxylic acid cycle (p=2.1e-4, z=3.5)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GO:0061024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membrane organization (z=13.4)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3945848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GO:0009058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biosynthetic process (p=2.5e-4, z=3.5)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GO:0008286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insulin receptor signaling pathway (z=11.9)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355810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GO:0033146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regulation of intracellular estrogen receptor signaling pathway (p=3.7e-4, z=3.4)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GO:0035567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non-canonical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Wnt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signaling pathway (z=11.2)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54736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GO:0006782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protoporphyrinogen IX biosynthetic process (p=5.4e-4, z=3.3)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GO:0090090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negative regulation of canonical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Wnt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signaling pathway (z=9.5)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1499252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GO:0006783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heme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biosynthetic process (p=6.2e-4, z=3.2)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GO:0006986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response to unfolded protein (z=9.0)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60213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GO:0045600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positive regulation of fat cell differentiation (p=0.0020, z=2.9)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GO:0090263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positive regulation of canonical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Wnt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signaling pathway (z=8.9)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835482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GO:0045893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positive regulation of transcription, DNA-templated (p=0.0024, z=2.8)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GO:1904886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beta-catenin destruction complex disassembly (z=8.9)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093038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GO:0016055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Wnt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signaling pathway (p=0.0034, z=2.7)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GO:0045165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cell fate commitment (z=8.9)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278660"/>
                  </a:ext>
                </a:extLst>
              </a:tr>
              <a:tr h="683962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GO:0044332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Wnt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signaling pathway involved in dorsal/ventral axis specification (p=0.0035, z=2.7)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GO:0016241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regulation of </a:t>
                      </a:r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macroautophagy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(z=8.6)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41943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DC92210-55BD-6F48-BBC4-1E2991A108EA}"/>
              </a:ext>
            </a:extLst>
          </p:cNvPr>
          <p:cNvSpPr txBox="1"/>
          <p:nvPr/>
        </p:nvSpPr>
        <p:spPr>
          <a:xfrm>
            <a:off x="385484" y="430306"/>
            <a:ext cx="4285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10 enriched BP terms, DAVID vs NetBAS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00D7FD9-03A3-F547-94FF-00BAD0219E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93" t="20760" b="4837"/>
          <a:stretch/>
        </p:blipFill>
        <p:spPr>
          <a:xfrm>
            <a:off x="8877781" y="1180617"/>
            <a:ext cx="3166561" cy="54427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6CF83A2-0C93-004E-B7E8-75B6FC5FCA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91" r="73797" b="72622"/>
          <a:stretch/>
        </p:blipFill>
        <p:spPr>
          <a:xfrm>
            <a:off x="8970378" y="799638"/>
            <a:ext cx="1916802" cy="77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467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A1F5E47-35C2-D84A-9F1D-E95CA28BA191}"/>
              </a:ext>
            </a:extLst>
          </p:cNvPr>
          <p:cNvSpPr txBox="1"/>
          <p:nvPr/>
        </p:nvSpPr>
        <p:spPr>
          <a:xfrm>
            <a:off x="322731" y="493059"/>
            <a:ext cx="4285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10 enriched CC terms, DAVID vs NetBAS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BE73B8C4-C77F-774E-989C-A9C81B59FE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1997788"/>
              </p:ext>
            </p:extLst>
          </p:nvPr>
        </p:nvGraphicFramePr>
        <p:xfrm>
          <a:off x="230095" y="1054608"/>
          <a:ext cx="8501530" cy="54716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627">
                  <a:extLst>
                    <a:ext uri="{9D8B030D-6E8A-4147-A177-3AD203B41FA5}">
                      <a16:colId xmlns:a16="http://schemas.microsoft.com/office/drawing/2014/main" val="2237915459"/>
                    </a:ext>
                  </a:extLst>
                </a:gridCol>
                <a:gridCol w="1020488">
                  <a:extLst>
                    <a:ext uri="{9D8B030D-6E8A-4147-A177-3AD203B41FA5}">
                      <a16:colId xmlns:a16="http://schemas.microsoft.com/office/drawing/2014/main" val="962386520"/>
                    </a:ext>
                  </a:extLst>
                </a:gridCol>
                <a:gridCol w="2929614">
                  <a:extLst>
                    <a:ext uri="{9D8B030D-6E8A-4147-A177-3AD203B41FA5}">
                      <a16:colId xmlns:a16="http://schemas.microsoft.com/office/drawing/2014/main" val="3767466009"/>
                    </a:ext>
                  </a:extLst>
                </a:gridCol>
                <a:gridCol w="1048871">
                  <a:extLst>
                    <a:ext uri="{9D8B030D-6E8A-4147-A177-3AD203B41FA5}">
                      <a16:colId xmlns:a16="http://schemas.microsoft.com/office/drawing/2014/main" val="1281382006"/>
                    </a:ext>
                  </a:extLst>
                </a:gridCol>
                <a:gridCol w="3065930">
                  <a:extLst>
                    <a:ext uri="{9D8B030D-6E8A-4147-A177-3AD203B41FA5}">
                      <a16:colId xmlns:a16="http://schemas.microsoft.com/office/drawing/2014/main" val="3709314463"/>
                    </a:ext>
                  </a:extLst>
                </a:gridCol>
              </a:tblGrid>
              <a:tr h="390836">
                <a:tc>
                  <a:txBody>
                    <a:bodyPr/>
                    <a:lstStyle/>
                    <a:p>
                      <a:r>
                        <a:rPr lang="en-US" dirty="0"/>
                        <a:t>#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DAVID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NetBAS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038716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GO:0005759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mitochondrial matrix  (p=3.4e-6, z=4.5)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GO:0070062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extracellular exosome (z=14.0)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154617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GO:0005829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cytosol (p=4.2e-6, z=4.5)</a:t>
                      </a:r>
                    </a:p>
                    <a:p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GO:0005829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cytosol (z=12.3)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3945848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GO:0042470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melanosome (p=1.8e-5, z=4.1)</a:t>
                      </a:r>
                    </a:p>
                    <a:p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GO:0005759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mitochondrial matrix (z=12.0)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355810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GO:0005739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mitochondrion (p=2.6e-4, z=3.5)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GO:0030665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clathrin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-coated vesicle membrane (z=12.0)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54736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GO:0005783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endoplasmic reticulum (p=0.0017, z=2.9)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GO:0005765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lysosomal membrane (z=10.5)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1499252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GO:0005789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endoplasmic reticulum membrane (p=0.0057, z=2.5)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GO:0043209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myelin sheath (z=9.6)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60213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GO:0043231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intracellular membrane-bounded organelle  (p=0.0083)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GO:0030136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clathrin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-coated vesicle (z=9.6)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835482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GO:1990909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Wnt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signalosome (p=0.017, z=2.1)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GO:0005739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mitochondrion (z=8.6)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093038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GO:0016020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membrane (p=0.019, z=2.1)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GO:0032991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protein-containing complex (z=7.4)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278660"/>
                  </a:ext>
                </a:extLst>
              </a:tr>
              <a:tr h="683962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GO:0043234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 complex (0.022, z=2.0)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GO:0042470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melanosome (z=7.157)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419435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C36A6AD-3672-FF4F-9939-39B538803D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93" t="20591" b="4837"/>
          <a:stretch/>
        </p:blipFill>
        <p:spPr>
          <a:xfrm>
            <a:off x="8878824" y="1179576"/>
            <a:ext cx="3166561" cy="54550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3EED7B-28A8-C54A-AB28-CB12A4E7D1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83" r="73987" b="72838"/>
          <a:stretch/>
        </p:blipFill>
        <p:spPr>
          <a:xfrm>
            <a:off x="8993530" y="775061"/>
            <a:ext cx="1902903" cy="80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344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AECA0C3-098F-404D-979E-CD9A823C7F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4839339"/>
              </p:ext>
            </p:extLst>
          </p:nvPr>
        </p:nvGraphicFramePr>
        <p:xfrm>
          <a:off x="230095" y="1054608"/>
          <a:ext cx="8501530" cy="54716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627">
                  <a:extLst>
                    <a:ext uri="{9D8B030D-6E8A-4147-A177-3AD203B41FA5}">
                      <a16:colId xmlns:a16="http://schemas.microsoft.com/office/drawing/2014/main" val="2237915459"/>
                    </a:ext>
                  </a:extLst>
                </a:gridCol>
                <a:gridCol w="1020488">
                  <a:extLst>
                    <a:ext uri="{9D8B030D-6E8A-4147-A177-3AD203B41FA5}">
                      <a16:colId xmlns:a16="http://schemas.microsoft.com/office/drawing/2014/main" val="962386520"/>
                    </a:ext>
                  </a:extLst>
                </a:gridCol>
                <a:gridCol w="2929614">
                  <a:extLst>
                    <a:ext uri="{9D8B030D-6E8A-4147-A177-3AD203B41FA5}">
                      <a16:colId xmlns:a16="http://schemas.microsoft.com/office/drawing/2014/main" val="3767466009"/>
                    </a:ext>
                  </a:extLst>
                </a:gridCol>
                <a:gridCol w="1048871">
                  <a:extLst>
                    <a:ext uri="{9D8B030D-6E8A-4147-A177-3AD203B41FA5}">
                      <a16:colId xmlns:a16="http://schemas.microsoft.com/office/drawing/2014/main" val="1281382006"/>
                    </a:ext>
                  </a:extLst>
                </a:gridCol>
                <a:gridCol w="3065930">
                  <a:extLst>
                    <a:ext uri="{9D8B030D-6E8A-4147-A177-3AD203B41FA5}">
                      <a16:colId xmlns:a16="http://schemas.microsoft.com/office/drawing/2014/main" val="3709314463"/>
                    </a:ext>
                  </a:extLst>
                </a:gridCol>
              </a:tblGrid>
              <a:tr h="390836">
                <a:tc>
                  <a:txBody>
                    <a:bodyPr/>
                    <a:lstStyle/>
                    <a:p>
                      <a:r>
                        <a:rPr lang="en-US" dirty="0"/>
                        <a:t>#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DAVID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NetBAS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038716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GO:0003824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catalytic activity (p=2.8e-4, z=3.5)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GO:0005109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frizzled binding (z=15.9)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154617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GO:0005515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 binding  (p=2.9e-4, z=3.4)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GO:0017147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Wnt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-protein binding (z=12.3)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3945848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GO:0016740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transferase activity (p=5.1e-4, z=3.3)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GO:0008013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beta-catenin binding (z=11.0)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355810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GO:0005524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ATP binding (p=8.8e-4, z=3.1)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GO:0005524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ATP binding (z=10.7)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54736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GO:0017147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Wnt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-protein binding (p=0.0028, z=2.8)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GO:0030276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clathrin</a:t>
                      </a: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binding (z=9.8)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1499252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GO:0044212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transcription regulatory region DNA binding  (p=0.0081, z=2.4)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GO:0016922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nuclear receptor binding (z=9.3)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60213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GO:0003713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transcription coactivator activity (p=0.0085, z=2.4)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GO:0051082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unfolded protein binding (z=8.9)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835482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GO:0005049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nuclear export signal receptor activity (p=0.0095, z=2.3)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GO:0030170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pyridoxal phosphate binding (z=8.5)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093038"/>
                  </a:ext>
                </a:extLst>
              </a:tr>
              <a:tr h="488544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GO:0042802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identical protein binding (p=0.0096, z=2.3)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GO:0048018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receptor ligand activity (z=8.5)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278660"/>
                  </a:ext>
                </a:extLst>
              </a:tr>
              <a:tr h="683962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GO:0042803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 homodimerization activity (p=0.014, z=2.2)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GO:0045296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cadherin binding (z=8.2)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41943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EB07648-3174-DD42-8D29-B778C2415B76}"/>
              </a:ext>
            </a:extLst>
          </p:cNvPr>
          <p:cNvSpPr txBox="1"/>
          <p:nvPr/>
        </p:nvSpPr>
        <p:spPr>
          <a:xfrm>
            <a:off x="385484" y="430306"/>
            <a:ext cx="4345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10 enriched MF terms, DAVID vs NetBAS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0FDFB6-17FE-E342-9C8B-4795A41A1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93" t="20759" b="4836"/>
          <a:stretch/>
        </p:blipFill>
        <p:spPr>
          <a:xfrm>
            <a:off x="8878824" y="1179576"/>
            <a:ext cx="3166561" cy="5442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069809-43E8-9F4F-829F-3092A79BC0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57" r="74082" b="72405"/>
          <a:stretch/>
        </p:blipFill>
        <p:spPr>
          <a:xfrm>
            <a:off x="8970380" y="799638"/>
            <a:ext cx="1895954" cy="79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420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</TotalTime>
  <Words>839</Words>
  <Application>Microsoft Macintosh PowerPoint</Application>
  <PresentationFormat>Widescreen</PresentationFormat>
  <Paragraphs>162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Hao-Bo Guo</dc:creator>
  <cp:lastModifiedBy>Hao-Bo Guo</cp:lastModifiedBy>
  <cp:revision>15</cp:revision>
  <dcterms:created xsi:type="dcterms:W3CDTF">2018-11-09T04:36:56Z</dcterms:created>
  <dcterms:modified xsi:type="dcterms:W3CDTF">2018-11-10T04:37:51Z</dcterms:modified>
</cp:coreProperties>
</file>

<file path=docProps/thumbnail.jpeg>
</file>